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4" r:id="rId1"/>
  </p:sldMasterIdLst>
  <p:sldIdLst>
    <p:sldId id="257" r:id="rId2"/>
    <p:sldId id="256" r:id="rId3"/>
    <p:sldId id="258" r:id="rId4"/>
    <p:sldId id="260" r:id="rId5"/>
    <p:sldId id="259" r:id="rId6"/>
    <p:sldId id="261" r:id="rId7"/>
    <p:sldId id="262" r:id="rId8"/>
    <p:sldId id="263" r:id="rId9"/>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4DC757-42F7-4877-BF96-CB7EC3EBBFA7}" v="4" dt="2023-08-19T15:44:43.047"/>
    <p1510:client id="{C5697A11-8FEB-4910-8CAD-F6EADE6CF692}" v="196" dt="2023-08-19T15:39:37.7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4660"/>
  </p:normalViewPr>
  <p:slideViewPr>
    <p:cSldViewPr snapToGrid="0">
      <p:cViewPr varScale="1">
        <p:scale>
          <a:sx n="82" d="100"/>
          <a:sy n="82" d="100"/>
        </p:scale>
        <p:origin x="49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hn.gomes86@gmail.com" userId="b73541978acb848a" providerId="LiveId" clId="{0B4DC757-42F7-4877-BF96-CB7EC3EBBFA7}"/>
    <pc:docChg chg="modSld">
      <pc:chgData name="john.gomes86@gmail.com" userId="b73541978acb848a" providerId="LiveId" clId="{0B4DC757-42F7-4877-BF96-CB7EC3EBBFA7}" dt="2023-08-19T15:44:43.047" v="2" actId="255"/>
      <pc:docMkLst>
        <pc:docMk/>
      </pc:docMkLst>
      <pc:sldChg chg="modSp">
        <pc:chgData name="john.gomes86@gmail.com" userId="b73541978acb848a" providerId="LiveId" clId="{0B4DC757-42F7-4877-BF96-CB7EC3EBBFA7}" dt="2023-08-19T15:44:43.047" v="2" actId="255"/>
        <pc:sldMkLst>
          <pc:docMk/>
          <pc:sldMk cId="1109646552" sldId="257"/>
        </pc:sldMkLst>
        <pc:graphicFrameChg chg="mod">
          <ac:chgData name="john.gomes86@gmail.com" userId="b73541978acb848a" providerId="LiveId" clId="{0B4DC757-42F7-4877-BF96-CB7EC3EBBFA7}" dt="2023-08-19T15:44:43.047" v="2" actId="255"/>
          <ac:graphicFrameMkLst>
            <pc:docMk/>
            <pc:sldMk cId="1109646552" sldId="257"/>
            <ac:graphicFrameMk id="18" creationId="{E664BCF8-32B1-649A-66C2-AF69EBEACEEE}"/>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8B7B8BE-0383-4B30-98EB-AED8AB4766AA}" type="doc">
      <dgm:prSet loTypeId="urn:microsoft.com/office/officeart/2005/8/layout/default" loCatId="list" qsTypeId="urn:microsoft.com/office/officeart/2005/8/quickstyle/simple1" qsCatId="simple" csTypeId="urn:microsoft.com/office/officeart/2005/8/colors/colorful2" csCatId="colorful"/>
      <dgm:spPr/>
      <dgm:t>
        <a:bodyPr/>
        <a:lstStyle/>
        <a:p>
          <a:endParaRPr lang="en-US"/>
        </a:p>
      </dgm:t>
    </dgm:pt>
    <dgm:pt modelId="{FBF08104-8FF3-488C-B55C-7B3E09A75EE3}">
      <dgm:prSet custT="1"/>
      <dgm:spPr/>
      <dgm:t>
        <a:bodyPr/>
        <a:lstStyle/>
        <a:p>
          <a:r>
            <a:rPr lang="en-GB" sz="3200"/>
            <a:t>Introduction</a:t>
          </a:r>
          <a:endParaRPr lang="en-US" sz="3200"/>
        </a:p>
      </dgm:t>
    </dgm:pt>
    <dgm:pt modelId="{8850E79B-9620-4ECA-A3C0-86D8C8158FB2}" type="parTrans" cxnId="{2EDC0D4A-F35E-42DA-A31A-9BACC6DA3A46}">
      <dgm:prSet/>
      <dgm:spPr/>
      <dgm:t>
        <a:bodyPr/>
        <a:lstStyle/>
        <a:p>
          <a:endParaRPr lang="en-US"/>
        </a:p>
      </dgm:t>
    </dgm:pt>
    <dgm:pt modelId="{EABD87AE-40DA-4122-9D48-B982F3386477}" type="sibTrans" cxnId="{2EDC0D4A-F35E-42DA-A31A-9BACC6DA3A46}">
      <dgm:prSet/>
      <dgm:spPr/>
      <dgm:t>
        <a:bodyPr/>
        <a:lstStyle/>
        <a:p>
          <a:endParaRPr lang="en-US"/>
        </a:p>
      </dgm:t>
    </dgm:pt>
    <dgm:pt modelId="{4FC3109A-3F0A-491B-9D13-D960266A8F98}">
      <dgm:prSet custT="1"/>
      <dgm:spPr/>
      <dgm:t>
        <a:bodyPr/>
        <a:lstStyle/>
        <a:p>
          <a:r>
            <a:rPr lang="en-GB" sz="3200" dirty="0"/>
            <a:t>Understanding the Competition</a:t>
          </a:r>
          <a:endParaRPr lang="en-US" sz="3200" dirty="0"/>
        </a:p>
      </dgm:t>
    </dgm:pt>
    <dgm:pt modelId="{A74CACD9-7104-4FA1-B140-0865DB7D9D74}" type="parTrans" cxnId="{89B5A556-B0F5-4760-B3A3-91E68B9A1623}">
      <dgm:prSet/>
      <dgm:spPr/>
      <dgm:t>
        <a:bodyPr/>
        <a:lstStyle/>
        <a:p>
          <a:endParaRPr lang="en-US"/>
        </a:p>
      </dgm:t>
    </dgm:pt>
    <dgm:pt modelId="{6E3D31FE-370B-41DA-9CB7-0E69B78E967F}" type="sibTrans" cxnId="{89B5A556-B0F5-4760-B3A3-91E68B9A1623}">
      <dgm:prSet/>
      <dgm:spPr/>
      <dgm:t>
        <a:bodyPr/>
        <a:lstStyle/>
        <a:p>
          <a:endParaRPr lang="en-US"/>
        </a:p>
      </dgm:t>
    </dgm:pt>
    <dgm:pt modelId="{B6F2E66C-C832-46B9-92A1-22B77DADB83E}">
      <dgm:prSet custT="1"/>
      <dgm:spPr/>
      <dgm:t>
        <a:bodyPr/>
        <a:lstStyle/>
        <a:p>
          <a:r>
            <a:rPr lang="en-GB" sz="3200"/>
            <a:t>Differentiation Strategy</a:t>
          </a:r>
          <a:endParaRPr lang="en-US" sz="3200"/>
        </a:p>
      </dgm:t>
    </dgm:pt>
    <dgm:pt modelId="{A5FC6C38-3FBD-476C-A248-5EAA22F93693}" type="parTrans" cxnId="{0B4FD63F-01CA-4CEA-9537-2D6A0F3D80F1}">
      <dgm:prSet/>
      <dgm:spPr/>
      <dgm:t>
        <a:bodyPr/>
        <a:lstStyle/>
        <a:p>
          <a:endParaRPr lang="en-US"/>
        </a:p>
      </dgm:t>
    </dgm:pt>
    <dgm:pt modelId="{7876A8D8-C202-430D-96BE-401138C51CD0}" type="sibTrans" cxnId="{0B4FD63F-01CA-4CEA-9537-2D6A0F3D80F1}">
      <dgm:prSet/>
      <dgm:spPr/>
      <dgm:t>
        <a:bodyPr/>
        <a:lstStyle/>
        <a:p>
          <a:endParaRPr lang="en-US"/>
        </a:p>
      </dgm:t>
    </dgm:pt>
    <dgm:pt modelId="{77C4C66D-0ADB-4D49-9AFE-75F63E893883}">
      <dgm:prSet custT="1"/>
      <dgm:spPr/>
      <dgm:t>
        <a:bodyPr/>
        <a:lstStyle/>
        <a:p>
          <a:r>
            <a:rPr lang="en-GB" sz="3200"/>
            <a:t>Positioning Strategy</a:t>
          </a:r>
          <a:endParaRPr lang="en-US" sz="3200"/>
        </a:p>
      </dgm:t>
    </dgm:pt>
    <dgm:pt modelId="{84803EFE-1805-4F95-A773-D79B65CB9582}" type="parTrans" cxnId="{D7187081-6B80-4E7D-80BF-D60DD113EB16}">
      <dgm:prSet/>
      <dgm:spPr/>
      <dgm:t>
        <a:bodyPr/>
        <a:lstStyle/>
        <a:p>
          <a:endParaRPr lang="en-US"/>
        </a:p>
      </dgm:t>
    </dgm:pt>
    <dgm:pt modelId="{43A77BCA-469F-4188-92CA-826AEB106D85}" type="sibTrans" cxnId="{D7187081-6B80-4E7D-80BF-D60DD113EB16}">
      <dgm:prSet/>
      <dgm:spPr/>
      <dgm:t>
        <a:bodyPr/>
        <a:lstStyle/>
        <a:p>
          <a:endParaRPr lang="en-US"/>
        </a:p>
      </dgm:t>
    </dgm:pt>
    <dgm:pt modelId="{B0673274-2DF9-40AE-9B94-5EF4F6C39516}">
      <dgm:prSet custT="1"/>
      <dgm:spPr/>
      <dgm:t>
        <a:bodyPr/>
        <a:lstStyle/>
        <a:p>
          <a:r>
            <a:rPr lang="en-GB" sz="3200"/>
            <a:t>Data Analysis and Insights</a:t>
          </a:r>
          <a:endParaRPr lang="en-US" sz="3200"/>
        </a:p>
      </dgm:t>
    </dgm:pt>
    <dgm:pt modelId="{6D149412-0942-43FB-906F-5714AE4272BB}" type="parTrans" cxnId="{E1AB99EA-6E1A-4162-AA19-BA10CEAA553E}">
      <dgm:prSet/>
      <dgm:spPr/>
      <dgm:t>
        <a:bodyPr/>
        <a:lstStyle/>
        <a:p>
          <a:endParaRPr lang="en-US"/>
        </a:p>
      </dgm:t>
    </dgm:pt>
    <dgm:pt modelId="{3F144ADF-E10D-47A7-8126-42ADA1908515}" type="sibTrans" cxnId="{E1AB99EA-6E1A-4162-AA19-BA10CEAA553E}">
      <dgm:prSet/>
      <dgm:spPr/>
      <dgm:t>
        <a:bodyPr/>
        <a:lstStyle/>
        <a:p>
          <a:endParaRPr lang="en-US"/>
        </a:p>
      </dgm:t>
    </dgm:pt>
    <dgm:pt modelId="{51F82530-91B6-48CF-9C87-D4232A8921B8}">
      <dgm:prSet custT="1"/>
      <dgm:spPr/>
      <dgm:t>
        <a:bodyPr/>
        <a:lstStyle/>
        <a:p>
          <a:r>
            <a:rPr lang="en-GB" sz="3200"/>
            <a:t>Machine Learning and Data Science</a:t>
          </a:r>
          <a:endParaRPr lang="en-US" sz="3200"/>
        </a:p>
      </dgm:t>
    </dgm:pt>
    <dgm:pt modelId="{B32AF33A-34E1-4284-9E17-51A87833D632}" type="parTrans" cxnId="{61438D6D-3C45-4C01-918F-89AC96CB5074}">
      <dgm:prSet/>
      <dgm:spPr/>
      <dgm:t>
        <a:bodyPr/>
        <a:lstStyle/>
        <a:p>
          <a:endParaRPr lang="en-US"/>
        </a:p>
      </dgm:t>
    </dgm:pt>
    <dgm:pt modelId="{AFB21236-1D1A-4980-B071-CD11D42A0748}" type="sibTrans" cxnId="{61438D6D-3C45-4C01-918F-89AC96CB5074}">
      <dgm:prSet/>
      <dgm:spPr/>
      <dgm:t>
        <a:bodyPr/>
        <a:lstStyle/>
        <a:p>
          <a:endParaRPr lang="en-US"/>
        </a:p>
      </dgm:t>
    </dgm:pt>
    <dgm:pt modelId="{B16A8CB5-1907-4245-A37F-3DBE53D04D36}" type="pres">
      <dgm:prSet presAssocID="{28B7B8BE-0383-4B30-98EB-AED8AB4766AA}" presName="diagram" presStyleCnt="0">
        <dgm:presLayoutVars>
          <dgm:dir/>
          <dgm:resizeHandles val="exact"/>
        </dgm:presLayoutVars>
      </dgm:prSet>
      <dgm:spPr/>
    </dgm:pt>
    <dgm:pt modelId="{38E5A9B3-E5A8-4237-82E5-E9E717A3AA43}" type="pres">
      <dgm:prSet presAssocID="{FBF08104-8FF3-488C-B55C-7B3E09A75EE3}" presName="node" presStyleLbl="node1" presStyleIdx="0" presStyleCnt="6">
        <dgm:presLayoutVars>
          <dgm:bulletEnabled val="1"/>
        </dgm:presLayoutVars>
      </dgm:prSet>
      <dgm:spPr/>
    </dgm:pt>
    <dgm:pt modelId="{9D10DACE-8FC0-4341-B1F5-D6C2DFA88C10}" type="pres">
      <dgm:prSet presAssocID="{EABD87AE-40DA-4122-9D48-B982F3386477}" presName="sibTrans" presStyleCnt="0"/>
      <dgm:spPr/>
    </dgm:pt>
    <dgm:pt modelId="{AA1F1C20-6A2F-47E0-AF02-D65E76BE8325}" type="pres">
      <dgm:prSet presAssocID="{4FC3109A-3F0A-491B-9D13-D960266A8F98}" presName="node" presStyleLbl="node1" presStyleIdx="1" presStyleCnt="6">
        <dgm:presLayoutVars>
          <dgm:bulletEnabled val="1"/>
        </dgm:presLayoutVars>
      </dgm:prSet>
      <dgm:spPr/>
    </dgm:pt>
    <dgm:pt modelId="{E950BB44-33EE-4608-A919-2319DC7141E6}" type="pres">
      <dgm:prSet presAssocID="{6E3D31FE-370B-41DA-9CB7-0E69B78E967F}" presName="sibTrans" presStyleCnt="0"/>
      <dgm:spPr/>
    </dgm:pt>
    <dgm:pt modelId="{2AEEAC26-8143-4AD1-A40E-092D227D8EE8}" type="pres">
      <dgm:prSet presAssocID="{B6F2E66C-C832-46B9-92A1-22B77DADB83E}" presName="node" presStyleLbl="node1" presStyleIdx="2" presStyleCnt="6">
        <dgm:presLayoutVars>
          <dgm:bulletEnabled val="1"/>
        </dgm:presLayoutVars>
      </dgm:prSet>
      <dgm:spPr/>
    </dgm:pt>
    <dgm:pt modelId="{ADC99F67-054E-41BE-B2B3-D7ADFC85F638}" type="pres">
      <dgm:prSet presAssocID="{7876A8D8-C202-430D-96BE-401138C51CD0}" presName="sibTrans" presStyleCnt="0"/>
      <dgm:spPr/>
    </dgm:pt>
    <dgm:pt modelId="{4A017BAC-62DC-4161-803B-922A897437F9}" type="pres">
      <dgm:prSet presAssocID="{77C4C66D-0ADB-4D49-9AFE-75F63E893883}" presName="node" presStyleLbl="node1" presStyleIdx="3" presStyleCnt="6">
        <dgm:presLayoutVars>
          <dgm:bulletEnabled val="1"/>
        </dgm:presLayoutVars>
      </dgm:prSet>
      <dgm:spPr/>
    </dgm:pt>
    <dgm:pt modelId="{5855578E-B45A-4DFB-81AA-2AF59194247B}" type="pres">
      <dgm:prSet presAssocID="{43A77BCA-469F-4188-92CA-826AEB106D85}" presName="sibTrans" presStyleCnt="0"/>
      <dgm:spPr/>
    </dgm:pt>
    <dgm:pt modelId="{D4E1CE90-4D1D-4797-8E1C-BAA0D50B4B3B}" type="pres">
      <dgm:prSet presAssocID="{B0673274-2DF9-40AE-9B94-5EF4F6C39516}" presName="node" presStyleLbl="node1" presStyleIdx="4" presStyleCnt="6">
        <dgm:presLayoutVars>
          <dgm:bulletEnabled val="1"/>
        </dgm:presLayoutVars>
      </dgm:prSet>
      <dgm:spPr/>
    </dgm:pt>
    <dgm:pt modelId="{B86077BF-D3E9-4660-AB3B-73016FEA3806}" type="pres">
      <dgm:prSet presAssocID="{3F144ADF-E10D-47A7-8126-42ADA1908515}" presName="sibTrans" presStyleCnt="0"/>
      <dgm:spPr/>
    </dgm:pt>
    <dgm:pt modelId="{401E735C-E49A-4D2E-9F15-564154D570CD}" type="pres">
      <dgm:prSet presAssocID="{51F82530-91B6-48CF-9C87-D4232A8921B8}" presName="node" presStyleLbl="node1" presStyleIdx="5" presStyleCnt="6">
        <dgm:presLayoutVars>
          <dgm:bulletEnabled val="1"/>
        </dgm:presLayoutVars>
      </dgm:prSet>
      <dgm:spPr/>
    </dgm:pt>
  </dgm:ptLst>
  <dgm:cxnLst>
    <dgm:cxn modelId="{0B4FD63F-01CA-4CEA-9537-2D6A0F3D80F1}" srcId="{28B7B8BE-0383-4B30-98EB-AED8AB4766AA}" destId="{B6F2E66C-C832-46B9-92A1-22B77DADB83E}" srcOrd="2" destOrd="0" parTransId="{A5FC6C38-3FBD-476C-A248-5EAA22F93693}" sibTransId="{7876A8D8-C202-430D-96BE-401138C51CD0}"/>
    <dgm:cxn modelId="{3B8D1E43-B691-4984-A7DD-D44BE28DA71D}" type="presOf" srcId="{28B7B8BE-0383-4B30-98EB-AED8AB4766AA}" destId="{B16A8CB5-1907-4245-A37F-3DBE53D04D36}" srcOrd="0" destOrd="0" presId="urn:microsoft.com/office/officeart/2005/8/layout/default"/>
    <dgm:cxn modelId="{F1F34363-D0CD-4939-AF1D-6BA375151FA5}" type="presOf" srcId="{FBF08104-8FF3-488C-B55C-7B3E09A75EE3}" destId="{38E5A9B3-E5A8-4237-82E5-E9E717A3AA43}" srcOrd="0" destOrd="0" presId="urn:microsoft.com/office/officeart/2005/8/layout/default"/>
    <dgm:cxn modelId="{8622BB46-0EAF-447F-A550-133037DEB396}" type="presOf" srcId="{4FC3109A-3F0A-491B-9D13-D960266A8F98}" destId="{AA1F1C20-6A2F-47E0-AF02-D65E76BE8325}" srcOrd="0" destOrd="0" presId="urn:microsoft.com/office/officeart/2005/8/layout/default"/>
    <dgm:cxn modelId="{2EDC0D4A-F35E-42DA-A31A-9BACC6DA3A46}" srcId="{28B7B8BE-0383-4B30-98EB-AED8AB4766AA}" destId="{FBF08104-8FF3-488C-B55C-7B3E09A75EE3}" srcOrd="0" destOrd="0" parTransId="{8850E79B-9620-4ECA-A3C0-86D8C8158FB2}" sibTransId="{EABD87AE-40DA-4122-9D48-B982F3386477}"/>
    <dgm:cxn modelId="{61438D6D-3C45-4C01-918F-89AC96CB5074}" srcId="{28B7B8BE-0383-4B30-98EB-AED8AB4766AA}" destId="{51F82530-91B6-48CF-9C87-D4232A8921B8}" srcOrd="5" destOrd="0" parTransId="{B32AF33A-34E1-4284-9E17-51A87833D632}" sibTransId="{AFB21236-1D1A-4980-B071-CD11D42A0748}"/>
    <dgm:cxn modelId="{89B5A556-B0F5-4760-B3A3-91E68B9A1623}" srcId="{28B7B8BE-0383-4B30-98EB-AED8AB4766AA}" destId="{4FC3109A-3F0A-491B-9D13-D960266A8F98}" srcOrd="1" destOrd="0" parTransId="{A74CACD9-7104-4FA1-B140-0865DB7D9D74}" sibTransId="{6E3D31FE-370B-41DA-9CB7-0E69B78E967F}"/>
    <dgm:cxn modelId="{D7187081-6B80-4E7D-80BF-D60DD113EB16}" srcId="{28B7B8BE-0383-4B30-98EB-AED8AB4766AA}" destId="{77C4C66D-0ADB-4D49-9AFE-75F63E893883}" srcOrd="3" destOrd="0" parTransId="{84803EFE-1805-4F95-A773-D79B65CB9582}" sibTransId="{43A77BCA-469F-4188-92CA-826AEB106D85}"/>
    <dgm:cxn modelId="{17B3608F-5940-4C7C-BA0A-4F6553DEC341}" type="presOf" srcId="{B0673274-2DF9-40AE-9B94-5EF4F6C39516}" destId="{D4E1CE90-4D1D-4797-8E1C-BAA0D50B4B3B}" srcOrd="0" destOrd="0" presId="urn:microsoft.com/office/officeart/2005/8/layout/default"/>
    <dgm:cxn modelId="{A0DD94DF-3BC8-481E-8B08-68EEBA5ECCBB}" type="presOf" srcId="{B6F2E66C-C832-46B9-92A1-22B77DADB83E}" destId="{2AEEAC26-8143-4AD1-A40E-092D227D8EE8}" srcOrd="0" destOrd="0" presId="urn:microsoft.com/office/officeart/2005/8/layout/default"/>
    <dgm:cxn modelId="{254BD0E9-D622-4281-B035-CD194F3609D9}" type="presOf" srcId="{51F82530-91B6-48CF-9C87-D4232A8921B8}" destId="{401E735C-E49A-4D2E-9F15-564154D570CD}" srcOrd="0" destOrd="0" presId="urn:microsoft.com/office/officeart/2005/8/layout/default"/>
    <dgm:cxn modelId="{E1AB99EA-6E1A-4162-AA19-BA10CEAA553E}" srcId="{28B7B8BE-0383-4B30-98EB-AED8AB4766AA}" destId="{B0673274-2DF9-40AE-9B94-5EF4F6C39516}" srcOrd="4" destOrd="0" parTransId="{6D149412-0942-43FB-906F-5714AE4272BB}" sibTransId="{3F144ADF-E10D-47A7-8126-42ADA1908515}"/>
    <dgm:cxn modelId="{24B0B5F7-15B2-4F35-8D72-D1FE67C6ED1A}" type="presOf" srcId="{77C4C66D-0ADB-4D49-9AFE-75F63E893883}" destId="{4A017BAC-62DC-4161-803B-922A897437F9}" srcOrd="0" destOrd="0" presId="urn:microsoft.com/office/officeart/2005/8/layout/default"/>
    <dgm:cxn modelId="{DEFF5A93-7F66-4295-B43C-5C1C80FA9FFC}" type="presParOf" srcId="{B16A8CB5-1907-4245-A37F-3DBE53D04D36}" destId="{38E5A9B3-E5A8-4237-82E5-E9E717A3AA43}" srcOrd="0" destOrd="0" presId="urn:microsoft.com/office/officeart/2005/8/layout/default"/>
    <dgm:cxn modelId="{52FF476D-5E67-43A7-BDCA-94506864B1AC}" type="presParOf" srcId="{B16A8CB5-1907-4245-A37F-3DBE53D04D36}" destId="{9D10DACE-8FC0-4341-B1F5-D6C2DFA88C10}" srcOrd="1" destOrd="0" presId="urn:microsoft.com/office/officeart/2005/8/layout/default"/>
    <dgm:cxn modelId="{61DF4640-E290-4688-BC9D-4B84F3CD7D69}" type="presParOf" srcId="{B16A8CB5-1907-4245-A37F-3DBE53D04D36}" destId="{AA1F1C20-6A2F-47E0-AF02-D65E76BE8325}" srcOrd="2" destOrd="0" presId="urn:microsoft.com/office/officeart/2005/8/layout/default"/>
    <dgm:cxn modelId="{A27DC248-92C3-45D3-9AD2-147F5262E8EF}" type="presParOf" srcId="{B16A8CB5-1907-4245-A37F-3DBE53D04D36}" destId="{E950BB44-33EE-4608-A919-2319DC7141E6}" srcOrd="3" destOrd="0" presId="urn:microsoft.com/office/officeart/2005/8/layout/default"/>
    <dgm:cxn modelId="{8F7800FD-6203-43EC-9111-28381EF415B0}" type="presParOf" srcId="{B16A8CB5-1907-4245-A37F-3DBE53D04D36}" destId="{2AEEAC26-8143-4AD1-A40E-092D227D8EE8}" srcOrd="4" destOrd="0" presId="urn:microsoft.com/office/officeart/2005/8/layout/default"/>
    <dgm:cxn modelId="{64625904-3E0B-49F8-8001-26AAF967F37C}" type="presParOf" srcId="{B16A8CB5-1907-4245-A37F-3DBE53D04D36}" destId="{ADC99F67-054E-41BE-B2B3-D7ADFC85F638}" srcOrd="5" destOrd="0" presId="urn:microsoft.com/office/officeart/2005/8/layout/default"/>
    <dgm:cxn modelId="{E8C95650-5001-4D02-887E-170DB3CB93C8}" type="presParOf" srcId="{B16A8CB5-1907-4245-A37F-3DBE53D04D36}" destId="{4A017BAC-62DC-4161-803B-922A897437F9}" srcOrd="6" destOrd="0" presId="urn:microsoft.com/office/officeart/2005/8/layout/default"/>
    <dgm:cxn modelId="{33C5288B-9060-4038-B896-911AFC5328D8}" type="presParOf" srcId="{B16A8CB5-1907-4245-A37F-3DBE53D04D36}" destId="{5855578E-B45A-4DFB-81AA-2AF59194247B}" srcOrd="7" destOrd="0" presId="urn:microsoft.com/office/officeart/2005/8/layout/default"/>
    <dgm:cxn modelId="{4B1FACC9-14AA-492F-8313-D403682BD640}" type="presParOf" srcId="{B16A8CB5-1907-4245-A37F-3DBE53D04D36}" destId="{D4E1CE90-4D1D-4797-8E1C-BAA0D50B4B3B}" srcOrd="8" destOrd="0" presId="urn:microsoft.com/office/officeart/2005/8/layout/default"/>
    <dgm:cxn modelId="{A83FD033-5638-4415-8EC1-21D669A87F4A}" type="presParOf" srcId="{B16A8CB5-1907-4245-A37F-3DBE53D04D36}" destId="{B86077BF-D3E9-4660-AB3B-73016FEA3806}" srcOrd="9" destOrd="0" presId="urn:microsoft.com/office/officeart/2005/8/layout/default"/>
    <dgm:cxn modelId="{50898DCE-5997-44EF-AFFB-7AD06C7A1883}" type="presParOf" srcId="{B16A8CB5-1907-4245-A37F-3DBE53D04D36}" destId="{401E735C-E49A-4D2E-9F15-564154D570CD}"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E5A9B3-E5A8-4237-82E5-E9E717A3AA43}">
      <dsp:nvSpPr>
        <dsp:cNvPr id="0" name=""/>
        <dsp:cNvSpPr/>
      </dsp:nvSpPr>
      <dsp:spPr>
        <a:xfrm>
          <a:off x="0" y="42780"/>
          <a:ext cx="3286125" cy="197167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a:t>Introduction</a:t>
          </a:r>
          <a:endParaRPr lang="en-US" sz="3200" kern="1200"/>
        </a:p>
      </dsp:txBody>
      <dsp:txXfrm>
        <a:off x="0" y="42780"/>
        <a:ext cx="3286125" cy="1971675"/>
      </dsp:txXfrm>
    </dsp:sp>
    <dsp:sp modelId="{AA1F1C20-6A2F-47E0-AF02-D65E76BE8325}">
      <dsp:nvSpPr>
        <dsp:cNvPr id="0" name=""/>
        <dsp:cNvSpPr/>
      </dsp:nvSpPr>
      <dsp:spPr>
        <a:xfrm>
          <a:off x="3614737" y="42780"/>
          <a:ext cx="3286125" cy="1971675"/>
        </a:xfrm>
        <a:prstGeom prst="rect">
          <a:avLst/>
        </a:prstGeom>
        <a:solidFill>
          <a:schemeClr val="accent2">
            <a:hueOff val="-489910"/>
            <a:satOff val="-2263"/>
            <a:lumOff val="-47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dirty="0"/>
            <a:t>Understanding the Competition</a:t>
          </a:r>
          <a:endParaRPr lang="en-US" sz="3200" kern="1200" dirty="0"/>
        </a:p>
      </dsp:txBody>
      <dsp:txXfrm>
        <a:off x="3614737" y="42780"/>
        <a:ext cx="3286125" cy="1971675"/>
      </dsp:txXfrm>
    </dsp:sp>
    <dsp:sp modelId="{2AEEAC26-8143-4AD1-A40E-092D227D8EE8}">
      <dsp:nvSpPr>
        <dsp:cNvPr id="0" name=""/>
        <dsp:cNvSpPr/>
      </dsp:nvSpPr>
      <dsp:spPr>
        <a:xfrm>
          <a:off x="7229475" y="42780"/>
          <a:ext cx="3286125" cy="1971675"/>
        </a:xfrm>
        <a:prstGeom prst="rect">
          <a:avLst/>
        </a:prstGeom>
        <a:solidFill>
          <a:schemeClr val="accent2">
            <a:hueOff val="-979820"/>
            <a:satOff val="-4526"/>
            <a:lumOff val="-94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a:t>Differentiation Strategy</a:t>
          </a:r>
          <a:endParaRPr lang="en-US" sz="3200" kern="1200"/>
        </a:p>
      </dsp:txBody>
      <dsp:txXfrm>
        <a:off x="7229475" y="42780"/>
        <a:ext cx="3286125" cy="1971675"/>
      </dsp:txXfrm>
    </dsp:sp>
    <dsp:sp modelId="{4A017BAC-62DC-4161-803B-922A897437F9}">
      <dsp:nvSpPr>
        <dsp:cNvPr id="0" name=""/>
        <dsp:cNvSpPr/>
      </dsp:nvSpPr>
      <dsp:spPr>
        <a:xfrm>
          <a:off x="0" y="2343068"/>
          <a:ext cx="3286125" cy="1971675"/>
        </a:xfrm>
        <a:prstGeom prst="rect">
          <a:avLst/>
        </a:prstGeom>
        <a:solidFill>
          <a:schemeClr val="accent2">
            <a:hueOff val="-1469730"/>
            <a:satOff val="-6788"/>
            <a:lumOff val="-14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a:t>Positioning Strategy</a:t>
          </a:r>
          <a:endParaRPr lang="en-US" sz="3200" kern="1200"/>
        </a:p>
      </dsp:txBody>
      <dsp:txXfrm>
        <a:off x="0" y="2343068"/>
        <a:ext cx="3286125" cy="1971675"/>
      </dsp:txXfrm>
    </dsp:sp>
    <dsp:sp modelId="{D4E1CE90-4D1D-4797-8E1C-BAA0D50B4B3B}">
      <dsp:nvSpPr>
        <dsp:cNvPr id="0" name=""/>
        <dsp:cNvSpPr/>
      </dsp:nvSpPr>
      <dsp:spPr>
        <a:xfrm>
          <a:off x="3614737" y="2343068"/>
          <a:ext cx="3286125" cy="1971675"/>
        </a:xfrm>
        <a:prstGeom prst="rect">
          <a:avLst/>
        </a:prstGeom>
        <a:solidFill>
          <a:schemeClr val="accent2">
            <a:hueOff val="-1959640"/>
            <a:satOff val="-9051"/>
            <a:lumOff val="-1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a:t>Data Analysis and Insights</a:t>
          </a:r>
          <a:endParaRPr lang="en-US" sz="3200" kern="1200"/>
        </a:p>
      </dsp:txBody>
      <dsp:txXfrm>
        <a:off x="3614737" y="2343068"/>
        <a:ext cx="3286125" cy="1971675"/>
      </dsp:txXfrm>
    </dsp:sp>
    <dsp:sp modelId="{401E735C-E49A-4D2E-9F15-564154D570CD}">
      <dsp:nvSpPr>
        <dsp:cNvPr id="0" name=""/>
        <dsp:cNvSpPr/>
      </dsp:nvSpPr>
      <dsp:spPr>
        <a:xfrm>
          <a:off x="7229475" y="2343068"/>
          <a:ext cx="3286125" cy="1971675"/>
        </a:xfrm>
        <a:prstGeom prst="rect">
          <a:avLst/>
        </a:prstGeom>
        <a:solidFill>
          <a:schemeClr val="accent2">
            <a:hueOff val="-2449550"/>
            <a:satOff val="-11314"/>
            <a:lumOff val="-235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GB" sz="3200" kern="1200"/>
            <a:t>Machine Learning and Data Science</a:t>
          </a:r>
          <a:endParaRPr lang="en-US" sz="3200" kern="1200"/>
        </a:p>
      </dsp:txBody>
      <dsp:txXfrm>
        <a:off x="7229475" y="2343068"/>
        <a:ext cx="3286125" cy="1971675"/>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8/19/2023</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456351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8/19/2023</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2333119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8/19/2023</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517925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8/19/2023</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3923862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8/19/2023</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2728751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8/19/2023</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286916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8/19/2023</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504737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8/19/2023</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1036172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8/19/2023</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5331374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8/19/2023</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2631790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8/19/2023</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2183022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8/19/2023</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1132612158"/>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57" r:id="rId6"/>
    <p:sldLayoutId id="2147483753" r:id="rId7"/>
    <p:sldLayoutId id="2147483754" r:id="rId8"/>
    <p:sldLayoutId id="2147483755" r:id="rId9"/>
    <p:sldLayoutId id="2147483756" r:id="rId10"/>
    <p:sldLayoutId id="2147483758" r:id="rId11"/>
  </p:sldLayoutIdLst>
  <p:txStyles>
    <p:title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5" name="Rectangle 24">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9" name="Rectangle 2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9144"/>
          </a:xfrm>
          <a:prstGeom prst="rect">
            <a:avLst/>
          </a:prstGeom>
          <a:solidFill>
            <a:schemeClr val="tx1">
              <a:lumMod val="65000"/>
              <a:lumOff val="35000"/>
              <a:alpha val="30000"/>
            </a:schemeClr>
          </a:solidFill>
          <a:ln w="9525">
            <a:solidFill>
              <a:schemeClr val="tx1">
                <a:lumMod val="65000"/>
                <a:lumOff val="3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Rectangle 3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18" name="Content Placeholder 2">
            <a:extLst>
              <a:ext uri="{FF2B5EF4-FFF2-40B4-BE49-F238E27FC236}">
                <a16:creationId xmlns:a16="http://schemas.microsoft.com/office/drawing/2014/main" id="{E664BCF8-32B1-649A-66C2-AF69EBEACEEE}"/>
              </a:ext>
            </a:extLst>
          </p:cNvPr>
          <p:cNvGraphicFramePr>
            <a:graphicFrameLocks noGrp="1"/>
          </p:cNvGraphicFramePr>
          <p:nvPr>
            <p:ph idx="4294967295"/>
            <p:extLst>
              <p:ext uri="{D42A27DB-BD31-4B8C-83A1-F6EECF244321}">
                <p14:modId xmlns:p14="http://schemas.microsoft.com/office/powerpoint/2010/main" val="47469750"/>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096465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463EB0A-3D7C-4AA5-BFA5-8EE5B4BA56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78651" y="1122363"/>
            <a:ext cx="11034695" cy="3174690"/>
          </a:xfrm>
        </p:spPr>
        <p:txBody>
          <a:bodyPr>
            <a:normAutofit/>
          </a:bodyPr>
          <a:lstStyle/>
          <a:p>
            <a:r>
              <a:rPr lang="en-GB" sz="7200" b="0" dirty="0">
                <a:solidFill>
                  <a:schemeClr val="bg2"/>
                </a:solidFill>
                <a:ea typeface="+mj-lt"/>
                <a:cs typeface="+mj-lt"/>
              </a:rPr>
              <a:t>Cracking the Wada Pav Code</a:t>
            </a:r>
            <a:r>
              <a:rPr lang="en-GB" b="0" dirty="0">
                <a:solidFill>
                  <a:schemeClr val="bg2"/>
                </a:solidFill>
                <a:ea typeface="+mj-lt"/>
                <a:cs typeface="+mj-lt"/>
              </a:rPr>
              <a:t> </a:t>
            </a:r>
            <a:endParaRPr lang="en-GB" b="0" dirty="0">
              <a:solidFill>
                <a:schemeClr val="bg2"/>
              </a:solidFill>
            </a:endParaRPr>
          </a:p>
        </p:txBody>
      </p:sp>
      <p:sp>
        <p:nvSpPr>
          <p:cNvPr id="3" name="Subtitle 2"/>
          <p:cNvSpPr>
            <a:spLocks noGrp="1"/>
          </p:cNvSpPr>
          <p:nvPr>
            <p:ph type="subTitle" idx="1"/>
          </p:nvPr>
        </p:nvSpPr>
        <p:spPr>
          <a:xfrm>
            <a:off x="578651" y="4723637"/>
            <a:ext cx="11034695" cy="1481396"/>
          </a:xfrm>
        </p:spPr>
        <p:txBody>
          <a:bodyPr vert="horz" lIns="91440" tIns="45720" rIns="91440" bIns="45720" rtlCol="0" anchor="t">
            <a:normAutofit fontScale="70000" lnSpcReduction="20000"/>
          </a:bodyPr>
          <a:lstStyle/>
          <a:p>
            <a:r>
              <a:rPr lang="en-GB" sz="7200" dirty="0">
                <a:solidFill>
                  <a:schemeClr val="bg2"/>
                </a:solidFill>
                <a:ea typeface="+mn-lt"/>
                <a:cs typeface="+mn-lt"/>
              </a:rPr>
              <a:t>Strategies for Success in a Competitive Market</a:t>
            </a:r>
          </a:p>
          <a:p>
            <a:endParaRPr lang="en-GB" dirty="0"/>
          </a:p>
        </p:txBody>
      </p:sp>
      <p:sp>
        <p:nvSpPr>
          <p:cNvPr id="10" name="Rectangle 9">
            <a:extLst>
              <a:ext uri="{FF2B5EF4-FFF2-40B4-BE49-F238E27FC236}">
                <a16:creationId xmlns:a16="http://schemas.microsoft.com/office/drawing/2014/main" id="{7945AD00-F967-454D-A4B2-39ABA5C88C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E9BC5B79-B912-427C-8219-E3E50943FC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9857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3" name="Rectangle 52">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 name="Rectangle 54">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7" name="Rectangle 56">
            <a:extLst>
              <a:ext uri="{FF2B5EF4-FFF2-40B4-BE49-F238E27FC236}">
                <a16:creationId xmlns:a16="http://schemas.microsoft.com/office/drawing/2014/main" id="{8108D317-7CBD-4897-BD1F-959436D2A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E7FFD8-E4BD-7775-24E0-E19674AFAAC3}"/>
              </a:ext>
            </a:extLst>
          </p:cNvPr>
          <p:cNvSpPr>
            <a:spLocks noGrp="1"/>
          </p:cNvSpPr>
          <p:nvPr>
            <p:ph type="title"/>
          </p:nvPr>
        </p:nvSpPr>
        <p:spPr>
          <a:xfrm>
            <a:off x="7255564" y="834888"/>
            <a:ext cx="4280526" cy="586570"/>
          </a:xfrm>
        </p:spPr>
        <p:txBody>
          <a:bodyPr vert="horz" lIns="91440" tIns="45720" rIns="91440" bIns="45720" rtlCol="0" anchor="b">
            <a:normAutofit/>
          </a:bodyPr>
          <a:lstStyle/>
          <a:p>
            <a:pPr>
              <a:lnSpc>
                <a:spcPct val="90000"/>
              </a:lnSpc>
            </a:pPr>
            <a:r>
              <a:rPr lang="en-US" sz="3200" b="0" dirty="0">
                <a:solidFill>
                  <a:schemeClr val="bg2"/>
                </a:solidFill>
              </a:rPr>
              <a:t>Introduction</a:t>
            </a:r>
            <a:endParaRPr lang="en-US" sz="3200" dirty="0">
              <a:solidFill>
                <a:schemeClr val="bg2"/>
              </a:solidFill>
            </a:endParaRPr>
          </a:p>
        </p:txBody>
      </p:sp>
      <p:pic>
        <p:nvPicPr>
          <p:cNvPr id="8" name="Picture Placeholder 7" descr="A group of people looking at food at a food stand&#10;&#10;Description automatically generated">
            <a:extLst>
              <a:ext uri="{FF2B5EF4-FFF2-40B4-BE49-F238E27FC236}">
                <a16:creationId xmlns:a16="http://schemas.microsoft.com/office/drawing/2014/main" id="{9E36BEFE-0F67-6A9F-DD5C-ACC5BB7CE521}"/>
              </a:ext>
            </a:extLst>
          </p:cNvPr>
          <p:cNvPicPr>
            <a:picLocks noGrp="1" noChangeAspect="1"/>
          </p:cNvPicPr>
          <p:nvPr>
            <p:ph type="pic" idx="1"/>
          </p:nvPr>
        </p:nvPicPr>
        <p:blipFill rotWithShape="1">
          <a:blip r:embed="rId2"/>
          <a:srcRect r="1" b="8628"/>
          <a:stretch/>
        </p:blipFill>
        <p:spPr>
          <a:xfrm>
            <a:off x="20" y="10"/>
            <a:ext cx="6717436" cy="6857990"/>
          </a:xfrm>
          <a:custGeom>
            <a:avLst/>
            <a:gdLst/>
            <a:ahLst/>
            <a:cxnLst/>
            <a:rect l="l" t="t" r="r" b="b"/>
            <a:pathLst>
              <a:path w="6717456" h="6858000">
                <a:moveTo>
                  <a:pt x="0" y="0"/>
                </a:moveTo>
                <a:lnTo>
                  <a:pt x="6149468" y="0"/>
                </a:lnTo>
                <a:lnTo>
                  <a:pt x="6202448" y="162605"/>
                </a:lnTo>
                <a:cubicBezTo>
                  <a:pt x="6535625" y="1263763"/>
                  <a:pt x="6717456" y="2453207"/>
                  <a:pt x="6717456" y="3694043"/>
                </a:cubicBezTo>
                <a:cubicBezTo>
                  <a:pt x="6717456" y="4757617"/>
                  <a:pt x="6583866" y="5783433"/>
                  <a:pt x="6335883" y="6748259"/>
                </a:cubicBezTo>
                <a:lnTo>
                  <a:pt x="6305198" y="6858000"/>
                </a:lnTo>
                <a:lnTo>
                  <a:pt x="0" y="6858000"/>
                </a:lnTo>
                <a:close/>
              </a:path>
            </a:pathLst>
          </a:custGeom>
          <a:effectLst>
            <a:outerShdw blurRad="50800" dist="38100" algn="l" rotWithShape="0">
              <a:schemeClr val="bg1">
                <a:lumMod val="85000"/>
                <a:alpha val="30000"/>
              </a:schemeClr>
            </a:outerShdw>
          </a:effectLst>
        </p:spPr>
      </p:pic>
      <p:sp>
        <p:nvSpPr>
          <p:cNvPr id="59" name="Rectangle 58">
            <a:extLst>
              <a:ext uri="{FF2B5EF4-FFF2-40B4-BE49-F238E27FC236}">
                <a16:creationId xmlns:a16="http://schemas.microsoft.com/office/drawing/2014/main" id="{D6297641-8B9F-4767-9606-8A1131322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89864"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 name="Rectangle 60">
            <a:extLst>
              <a:ext uri="{FF2B5EF4-FFF2-40B4-BE49-F238E27FC236}">
                <a16:creationId xmlns:a16="http://schemas.microsoft.com/office/drawing/2014/main" id="{D8F3CA65-EA00-46B4-9616-39E6853F7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572" y="2240371"/>
            <a:ext cx="420624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 Placeholder 3">
            <a:extLst>
              <a:ext uri="{FF2B5EF4-FFF2-40B4-BE49-F238E27FC236}">
                <a16:creationId xmlns:a16="http://schemas.microsoft.com/office/drawing/2014/main" id="{9967C0FA-AB1D-B7D6-FC88-49ABE075641B}"/>
              </a:ext>
            </a:extLst>
          </p:cNvPr>
          <p:cNvSpPr>
            <a:spLocks noGrp="1"/>
          </p:cNvSpPr>
          <p:nvPr>
            <p:ph type="body" sz="half" idx="2"/>
          </p:nvPr>
        </p:nvSpPr>
        <p:spPr>
          <a:xfrm>
            <a:off x="7255563" y="2557587"/>
            <a:ext cx="4417003" cy="3944779"/>
          </a:xfrm>
        </p:spPr>
        <p:txBody>
          <a:bodyPr vert="horz" lIns="91440" tIns="45720" rIns="91440" bIns="45720" rtlCol="0" anchor="t">
            <a:normAutofit/>
          </a:bodyPr>
          <a:lstStyle/>
          <a:p>
            <a:pPr marL="285750" indent="-228600" algn="just">
              <a:buFont typeface="Arial" panose="020B0604020202020204" pitchFamily="34" charset="0"/>
              <a:buChar char="•"/>
            </a:pPr>
            <a:r>
              <a:rPr lang="en-US" sz="1600" dirty="0">
                <a:solidFill>
                  <a:schemeClr val="bg2"/>
                </a:solidFill>
              </a:rPr>
              <a:t>Imagine being on a busy street in Mumbai, with the sun beating down on you and a growling stomach. You look around for something to eat, but all you see are the same old options - vada pav stalls that all look the same. This is the problem we aim to solve.</a:t>
            </a:r>
            <a:endParaRPr lang="en-US" dirty="0">
              <a:solidFill>
                <a:schemeClr val="bg2"/>
              </a:solidFill>
            </a:endParaRPr>
          </a:p>
          <a:p>
            <a:pPr marL="285750" indent="-228600" algn="just">
              <a:buFont typeface="Arial" panose="020B0604020202020204" pitchFamily="34" charset="0"/>
              <a:buChar char="•"/>
            </a:pPr>
            <a:r>
              <a:rPr lang="en-US" sz="1600" dirty="0">
                <a:solidFill>
                  <a:schemeClr val="bg2"/>
                </a:solidFill>
              </a:rPr>
              <a:t>Our client wants to open a new vada pav shop that stands out from the competition. But how do we do that? How do we make sure that customers choose our shop over the others? That's what this presentation is all about.</a:t>
            </a:r>
          </a:p>
          <a:p>
            <a:pPr indent="-228600">
              <a:buFont typeface="Arial" panose="020B0604020202020204" pitchFamily="34" charset="0"/>
              <a:buChar char="•"/>
            </a:pPr>
            <a:endParaRPr lang="en-US" sz="1600"/>
          </a:p>
        </p:txBody>
      </p:sp>
    </p:spTree>
    <p:extLst>
      <p:ext uri="{BB962C8B-B14F-4D97-AF65-F5344CB8AC3E}">
        <p14:creationId xmlns:p14="http://schemas.microsoft.com/office/powerpoint/2010/main" val="3212090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3" name="Rectangle 52">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 name="Rectangle 54">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7" name="Rectangle 56">
            <a:extLst>
              <a:ext uri="{FF2B5EF4-FFF2-40B4-BE49-F238E27FC236}">
                <a16:creationId xmlns:a16="http://schemas.microsoft.com/office/drawing/2014/main" id="{8108D317-7CBD-4897-BD1F-959436D2A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E7FFD8-E4BD-7775-24E0-E19674AFAAC3}"/>
              </a:ext>
            </a:extLst>
          </p:cNvPr>
          <p:cNvSpPr>
            <a:spLocks noGrp="1"/>
          </p:cNvSpPr>
          <p:nvPr>
            <p:ph type="title"/>
          </p:nvPr>
        </p:nvSpPr>
        <p:spPr>
          <a:xfrm>
            <a:off x="7289683" y="1198828"/>
            <a:ext cx="4280526" cy="586570"/>
          </a:xfrm>
        </p:spPr>
        <p:txBody>
          <a:bodyPr vert="horz" lIns="91440" tIns="45720" rIns="91440" bIns="45720" rtlCol="0" anchor="b">
            <a:normAutofit fontScale="90000"/>
          </a:bodyPr>
          <a:lstStyle/>
          <a:p>
            <a:pPr>
              <a:lnSpc>
                <a:spcPct val="90000"/>
              </a:lnSpc>
            </a:pPr>
            <a:r>
              <a:rPr lang="en-US" sz="3200" b="0" dirty="0">
                <a:solidFill>
                  <a:schemeClr val="bg2"/>
                </a:solidFill>
                <a:ea typeface="+mj-lt"/>
                <a:cs typeface="+mj-lt"/>
              </a:rPr>
              <a:t>Understanding the Competition</a:t>
            </a:r>
            <a:endParaRPr lang="en-US" dirty="0">
              <a:solidFill>
                <a:schemeClr val="bg2"/>
              </a:solidFill>
            </a:endParaRPr>
          </a:p>
        </p:txBody>
      </p:sp>
      <p:pic>
        <p:nvPicPr>
          <p:cNvPr id="8" name="Picture Placeholder 7" descr="Cartoon of two men holding a magnifying glass&#10;&#10;Description automatically generated">
            <a:extLst>
              <a:ext uri="{FF2B5EF4-FFF2-40B4-BE49-F238E27FC236}">
                <a16:creationId xmlns:a16="http://schemas.microsoft.com/office/drawing/2014/main" id="{9E36BEFE-0F67-6A9F-DD5C-ACC5BB7CE521}"/>
              </a:ext>
            </a:extLst>
          </p:cNvPr>
          <p:cNvPicPr>
            <a:picLocks noGrp="1" noChangeAspect="1"/>
          </p:cNvPicPr>
          <p:nvPr>
            <p:ph type="pic" idx="1"/>
          </p:nvPr>
        </p:nvPicPr>
        <p:blipFill rotWithShape="1">
          <a:blip r:embed="rId2"/>
          <a:srcRect t="4031" b="4031"/>
          <a:stretch/>
        </p:blipFill>
        <p:spPr>
          <a:xfrm>
            <a:off x="20" y="10"/>
            <a:ext cx="6717436" cy="6857990"/>
          </a:xfrm>
          <a:custGeom>
            <a:avLst/>
            <a:gdLst/>
            <a:ahLst/>
            <a:cxnLst/>
            <a:rect l="l" t="t" r="r" b="b"/>
            <a:pathLst>
              <a:path w="6717456" h="6858000">
                <a:moveTo>
                  <a:pt x="0" y="0"/>
                </a:moveTo>
                <a:lnTo>
                  <a:pt x="6149468" y="0"/>
                </a:lnTo>
                <a:lnTo>
                  <a:pt x="6202448" y="162605"/>
                </a:lnTo>
                <a:cubicBezTo>
                  <a:pt x="6535625" y="1263763"/>
                  <a:pt x="6717456" y="2453207"/>
                  <a:pt x="6717456" y="3694043"/>
                </a:cubicBezTo>
                <a:cubicBezTo>
                  <a:pt x="6717456" y="4757617"/>
                  <a:pt x="6583866" y="5783433"/>
                  <a:pt x="6335883" y="6748259"/>
                </a:cubicBezTo>
                <a:lnTo>
                  <a:pt x="6305198" y="6858000"/>
                </a:lnTo>
                <a:lnTo>
                  <a:pt x="0" y="6858000"/>
                </a:lnTo>
                <a:close/>
              </a:path>
            </a:pathLst>
          </a:custGeom>
          <a:effectLst>
            <a:outerShdw blurRad="50800" dist="38100" algn="l" rotWithShape="0">
              <a:schemeClr val="bg1">
                <a:lumMod val="85000"/>
                <a:alpha val="30000"/>
              </a:schemeClr>
            </a:outerShdw>
          </a:effectLst>
        </p:spPr>
      </p:pic>
      <p:sp>
        <p:nvSpPr>
          <p:cNvPr id="59" name="Rectangle 58">
            <a:extLst>
              <a:ext uri="{FF2B5EF4-FFF2-40B4-BE49-F238E27FC236}">
                <a16:creationId xmlns:a16="http://schemas.microsoft.com/office/drawing/2014/main" id="{D6297641-8B9F-4767-9606-8A1131322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89864"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 name="Rectangle 60">
            <a:extLst>
              <a:ext uri="{FF2B5EF4-FFF2-40B4-BE49-F238E27FC236}">
                <a16:creationId xmlns:a16="http://schemas.microsoft.com/office/drawing/2014/main" id="{D8F3CA65-EA00-46B4-9616-39E6853F7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572" y="2240371"/>
            <a:ext cx="420624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 Placeholder 3">
            <a:extLst>
              <a:ext uri="{FF2B5EF4-FFF2-40B4-BE49-F238E27FC236}">
                <a16:creationId xmlns:a16="http://schemas.microsoft.com/office/drawing/2014/main" id="{9967C0FA-AB1D-B7D6-FC88-49ABE075641B}"/>
              </a:ext>
            </a:extLst>
          </p:cNvPr>
          <p:cNvSpPr>
            <a:spLocks noGrp="1"/>
          </p:cNvSpPr>
          <p:nvPr>
            <p:ph type="body" sz="half" idx="2"/>
          </p:nvPr>
        </p:nvSpPr>
        <p:spPr>
          <a:xfrm>
            <a:off x="7289682" y="2557587"/>
            <a:ext cx="4701331" cy="3990272"/>
          </a:xfrm>
        </p:spPr>
        <p:txBody>
          <a:bodyPr vert="horz" lIns="91440" tIns="45720" rIns="91440" bIns="45720" rtlCol="0" anchor="t">
            <a:normAutofit/>
          </a:bodyPr>
          <a:lstStyle/>
          <a:p>
            <a:pPr algn="just">
              <a:buFont typeface="Arial" panose="020B0604020202020204" pitchFamily="34" charset="0"/>
              <a:buChar char="•"/>
            </a:pPr>
            <a:r>
              <a:rPr lang="en-US" sz="1600" dirty="0">
                <a:solidFill>
                  <a:schemeClr val="bg2"/>
                </a:solidFill>
                <a:ea typeface="+mn-lt"/>
                <a:cs typeface="+mn-lt"/>
              </a:rPr>
              <a:t> To truly understand the competition, we need to dive deep into their strategies. Firstly, we need to identify their target audience and how they are catering to them. Are they offering something unique or just following the trend? This will help us analyze their strengths and weaknesses.</a:t>
            </a:r>
            <a:endParaRPr lang="en-US" dirty="0">
              <a:solidFill>
                <a:schemeClr val="bg2"/>
              </a:solidFill>
              <a:ea typeface="+mn-lt"/>
              <a:cs typeface="+mn-lt"/>
            </a:endParaRPr>
          </a:p>
          <a:p>
            <a:pPr algn="just">
              <a:buFont typeface="Arial" panose="020B0604020202020204" pitchFamily="34" charset="0"/>
              <a:buChar char="•"/>
            </a:pPr>
            <a:r>
              <a:rPr lang="en-US" sz="1600" dirty="0">
                <a:solidFill>
                  <a:schemeClr val="bg2"/>
                </a:solidFill>
                <a:ea typeface="+mn-lt"/>
                <a:cs typeface="+mn-lt"/>
              </a:rPr>
              <a:t> Secondly, we need to examine their pricing strategy. Are they charging premium prices for a premium product or offering affordable options for the masses? Understanding their pricing strategy will help us determine if our pricing should be competitive or premium.</a:t>
            </a:r>
            <a:endParaRPr lang="en-US" dirty="0">
              <a:solidFill>
                <a:schemeClr val="bg2"/>
              </a:solidFill>
              <a:ea typeface="+mn-lt"/>
              <a:cs typeface="+mn-lt"/>
            </a:endParaRPr>
          </a:p>
          <a:p>
            <a:pPr marL="285750" indent="-228600" algn="just">
              <a:buFont typeface="Arial,Sans-Serif" panose="020B0604020202020204" pitchFamily="34" charset="0"/>
              <a:buChar char="•"/>
            </a:pPr>
            <a:endParaRPr lang="en-US" sz="1600" dirty="0">
              <a:solidFill>
                <a:schemeClr val="bg2"/>
              </a:solidFill>
              <a:latin typeface="Arial"/>
              <a:cs typeface="Arial"/>
            </a:endParaRPr>
          </a:p>
          <a:p>
            <a:pPr indent="-228600">
              <a:buFont typeface="Arial" panose="020B0604020202020204" pitchFamily="34" charset="0"/>
              <a:buChar char="•"/>
            </a:pPr>
            <a:endParaRPr lang="en-US" sz="1600"/>
          </a:p>
        </p:txBody>
      </p:sp>
    </p:spTree>
    <p:extLst>
      <p:ext uri="{BB962C8B-B14F-4D97-AF65-F5344CB8AC3E}">
        <p14:creationId xmlns:p14="http://schemas.microsoft.com/office/powerpoint/2010/main" val="4598516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3" name="Rectangle 52">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 name="Rectangle 54">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7" name="Rectangle 56">
            <a:extLst>
              <a:ext uri="{FF2B5EF4-FFF2-40B4-BE49-F238E27FC236}">
                <a16:creationId xmlns:a16="http://schemas.microsoft.com/office/drawing/2014/main" id="{8108D317-7CBD-4897-BD1F-959436D2A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E7FFD8-E4BD-7775-24E0-E19674AFAAC3}"/>
              </a:ext>
            </a:extLst>
          </p:cNvPr>
          <p:cNvSpPr>
            <a:spLocks noGrp="1"/>
          </p:cNvSpPr>
          <p:nvPr>
            <p:ph type="title"/>
          </p:nvPr>
        </p:nvSpPr>
        <p:spPr>
          <a:xfrm>
            <a:off x="7255564" y="834888"/>
            <a:ext cx="4280526" cy="586570"/>
          </a:xfrm>
        </p:spPr>
        <p:txBody>
          <a:bodyPr vert="horz" lIns="91440" tIns="45720" rIns="91440" bIns="45720" rtlCol="0" anchor="b">
            <a:normAutofit fontScale="90000"/>
          </a:bodyPr>
          <a:lstStyle/>
          <a:p>
            <a:pPr>
              <a:lnSpc>
                <a:spcPct val="90000"/>
              </a:lnSpc>
            </a:pPr>
            <a:r>
              <a:rPr lang="en-US" sz="3200" b="0" dirty="0">
                <a:solidFill>
                  <a:schemeClr val="bg2"/>
                </a:solidFill>
                <a:ea typeface="+mj-lt"/>
                <a:cs typeface="+mj-lt"/>
              </a:rPr>
              <a:t>Differentiation</a:t>
            </a:r>
            <a:r>
              <a:rPr lang="en-US" sz="3200" b="0" dirty="0">
                <a:ea typeface="+mj-lt"/>
                <a:cs typeface="+mj-lt"/>
              </a:rPr>
              <a:t> </a:t>
            </a:r>
            <a:r>
              <a:rPr lang="en-US" sz="3200" b="0" dirty="0">
                <a:solidFill>
                  <a:schemeClr val="bg2"/>
                </a:solidFill>
                <a:ea typeface="+mj-lt"/>
                <a:cs typeface="+mj-lt"/>
              </a:rPr>
              <a:t>Strategy</a:t>
            </a:r>
            <a:endParaRPr lang="en-US" dirty="0">
              <a:solidFill>
                <a:schemeClr val="bg2"/>
              </a:solidFill>
            </a:endParaRPr>
          </a:p>
        </p:txBody>
      </p:sp>
      <p:pic>
        <p:nvPicPr>
          <p:cNvPr id="8" name="Picture Placeholder 7" descr="A superhero flying with a plate of food&#10;&#10;Description automatically generated">
            <a:extLst>
              <a:ext uri="{FF2B5EF4-FFF2-40B4-BE49-F238E27FC236}">
                <a16:creationId xmlns:a16="http://schemas.microsoft.com/office/drawing/2014/main" id="{9E36BEFE-0F67-6A9F-DD5C-ACC5BB7CE521}"/>
              </a:ext>
            </a:extLst>
          </p:cNvPr>
          <p:cNvPicPr>
            <a:picLocks noGrp="1" noChangeAspect="1"/>
          </p:cNvPicPr>
          <p:nvPr>
            <p:ph type="pic" idx="1"/>
          </p:nvPr>
        </p:nvPicPr>
        <p:blipFill rotWithShape="1">
          <a:blip r:embed="rId2"/>
          <a:srcRect t="4411" b="4411"/>
          <a:stretch/>
        </p:blipFill>
        <p:spPr>
          <a:xfrm>
            <a:off x="20" y="10"/>
            <a:ext cx="6717436" cy="6857990"/>
          </a:xfrm>
          <a:custGeom>
            <a:avLst/>
            <a:gdLst/>
            <a:ahLst/>
            <a:cxnLst/>
            <a:rect l="l" t="t" r="r" b="b"/>
            <a:pathLst>
              <a:path w="6717456" h="6858000">
                <a:moveTo>
                  <a:pt x="0" y="0"/>
                </a:moveTo>
                <a:lnTo>
                  <a:pt x="6149468" y="0"/>
                </a:lnTo>
                <a:lnTo>
                  <a:pt x="6202448" y="162605"/>
                </a:lnTo>
                <a:cubicBezTo>
                  <a:pt x="6535625" y="1263763"/>
                  <a:pt x="6717456" y="2453207"/>
                  <a:pt x="6717456" y="3694043"/>
                </a:cubicBezTo>
                <a:cubicBezTo>
                  <a:pt x="6717456" y="4757617"/>
                  <a:pt x="6583866" y="5783433"/>
                  <a:pt x="6335883" y="6748259"/>
                </a:cubicBezTo>
                <a:lnTo>
                  <a:pt x="6305198" y="6858000"/>
                </a:lnTo>
                <a:lnTo>
                  <a:pt x="0" y="6858000"/>
                </a:lnTo>
                <a:close/>
              </a:path>
            </a:pathLst>
          </a:custGeom>
          <a:effectLst>
            <a:outerShdw blurRad="50800" dist="38100" algn="l" rotWithShape="0">
              <a:schemeClr val="bg1">
                <a:lumMod val="85000"/>
                <a:alpha val="30000"/>
              </a:schemeClr>
            </a:outerShdw>
          </a:effectLst>
        </p:spPr>
      </p:pic>
      <p:sp>
        <p:nvSpPr>
          <p:cNvPr id="59" name="Rectangle 58">
            <a:extLst>
              <a:ext uri="{FF2B5EF4-FFF2-40B4-BE49-F238E27FC236}">
                <a16:creationId xmlns:a16="http://schemas.microsoft.com/office/drawing/2014/main" id="{D6297641-8B9F-4767-9606-8A1131322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89864"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 name="Rectangle 60">
            <a:extLst>
              <a:ext uri="{FF2B5EF4-FFF2-40B4-BE49-F238E27FC236}">
                <a16:creationId xmlns:a16="http://schemas.microsoft.com/office/drawing/2014/main" id="{D8F3CA65-EA00-46B4-9616-39E6853F7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572" y="2240371"/>
            <a:ext cx="420624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 Placeholder 3">
            <a:extLst>
              <a:ext uri="{FF2B5EF4-FFF2-40B4-BE49-F238E27FC236}">
                <a16:creationId xmlns:a16="http://schemas.microsoft.com/office/drawing/2014/main" id="{9967C0FA-AB1D-B7D6-FC88-49ABE075641B}"/>
              </a:ext>
            </a:extLst>
          </p:cNvPr>
          <p:cNvSpPr>
            <a:spLocks noGrp="1"/>
          </p:cNvSpPr>
          <p:nvPr>
            <p:ph type="body" sz="half" idx="2"/>
          </p:nvPr>
        </p:nvSpPr>
        <p:spPr>
          <a:xfrm>
            <a:off x="7255563" y="2557587"/>
            <a:ext cx="4314645" cy="3717317"/>
          </a:xfrm>
        </p:spPr>
        <p:txBody>
          <a:bodyPr vert="horz" lIns="91440" tIns="45720" rIns="91440" bIns="45720" rtlCol="0" anchor="t">
            <a:noAutofit/>
          </a:bodyPr>
          <a:lstStyle/>
          <a:p>
            <a:pPr algn="just">
              <a:buFont typeface="Arial" panose="020B0604020202020204" pitchFamily="34" charset="0"/>
              <a:buChar char="•"/>
            </a:pPr>
            <a:r>
              <a:rPr lang="en-US" sz="1400" dirty="0">
                <a:solidFill>
                  <a:schemeClr val="bg2"/>
                </a:solidFill>
                <a:ea typeface="+mn-lt"/>
                <a:cs typeface="+mn-lt"/>
              </a:rPr>
              <a:t> To differentiate our vada pav shop from the existing competition, we plan to focus on the quality of our ingredients and the authenticity of our recipe. We will source the freshest ingredients and use traditional cooking methods to ensure that every vada pav we serve is delicious and authentic.</a:t>
            </a:r>
          </a:p>
          <a:p>
            <a:pPr algn="just">
              <a:buFont typeface="Arial" panose="020B0604020202020204" pitchFamily="34" charset="0"/>
              <a:buChar char="•"/>
            </a:pPr>
            <a:r>
              <a:rPr lang="en-US" sz="1400" dirty="0">
                <a:solidFill>
                  <a:schemeClr val="bg2"/>
                </a:solidFill>
                <a:ea typeface="+mn-lt"/>
                <a:cs typeface="+mn-lt"/>
              </a:rPr>
              <a:t> In addition to this, we also plan to offer a wider variety of toppings and sauces than our competitors. This will allow customers to customize their vada pav according to their taste preferences, making us stand out in the crowded market.</a:t>
            </a:r>
          </a:p>
          <a:p>
            <a:pPr indent="-228600">
              <a:buFont typeface="Arial" panose="020B0604020202020204" pitchFamily="34" charset="0"/>
              <a:buChar char="•"/>
            </a:pPr>
            <a:endParaRPr lang="en-US" sz="1600">
              <a:solidFill>
                <a:srgbClr val="000000"/>
              </a:solidFill>
            </a:endParaRPr>
          </a:p>
        </p:txBody>
      </p:sp>
    </p:spTree>
    <p:extLst>
      <p:ext uri="{BB962C8B-B14F-4D97-AF65-F5344CB8AC3E}">
        <p14:creationId xmlns:p14="http://schemas.microsoft.com/office/powerpoint/2010/main" val="14073540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3" name="Rectangle 52">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 name="Rectangle 54">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7" name="Rectangle 56">
            <a:extLst>
              <a:ext uri="{FF2B5EF4-FFF2-40B4-BE49-F238E27FC236}">
                <a16:creationId xmlns:a16="http://schemas.microsoft.com/office/drawing/2014/main" id="{8108D317-7CBD-4897-BD1F-959436D2A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E7FFD8-E4BD-7775-24E0-E19674AFAAC3}"/>
              </a:ext>
            </a:extLst>
          </p:cNvPr>
          <p:cNvSpPr>
            <a:spLocks noGrp="1"/>
          </p:cNvSpPr>
          <p:nvPr>
            <p:ph type="title"/>
          </p:nvPr>
        </p:nvSpPr>
        <p:spPr>
          <a:xfrm>
            <a:off x="7255564" y="834888"/>
            <a:ext cx="4280526" cy="586570"/>
          </a:xfrm>
        </p:spPr>
        <p:txBody>
          <a:bodyPr vert="horz" lIns="91440" tIns="45720" rIns="91440" bIns="45720" rtlCol="0" anchor="b">
            <a:normAutofit/>
          </a:bodyPr>
          <a:lstStyle/>
          <a:p>
            <a:pPr>
              <a:lnSpc>
                <a:spcPct val="90000"/>
              </a:lnSpc>
            </a:pPr>
            <a:r>
              <a:rPr lang="en-US" sz="3200" b="0" dirty="0">
                <a:solidFill>
                  <a:schemeClr val="bg2"/>
                </a:solidFill>
                <a:ea typeface="+mj-lt"/>
                <a:cs typeface="+mj-lt"/>
              </a:rPr>
              <a:t>Positioning</a:t>
            </a:r>
            <a:r>
              <a:rPr lang="en-US" sz="3200" b="0" dirty="0">
                <a:ea typeface="+mj-lt"/>
                <a:cs typeface="+mj-lt"/>
              </a:rPr>
              <a:t> </a:t>
            </a:r>
            <a:r>
              <a:rPr lang="en-US" sz="3200" b="0" dirty="0">
                <a:solidFill>
                  <a:schemeClr val="bg2"/>
                </a:solidFill>
                <a:ea typeface="+mj-lt"/>
                <a:cs typeface="+mj-lt"/>
              </a:rPr>
              <a:t>Strategy</a:t>
            </a:r>
            <a:endParaRPr lang="en-US" dirty="0">
              <a:solidFill>
                <a:schemeClr val="bg2"/>
              </a:solidFill>
              <a:ea typeface="+mj-lt"/>
              <a:cs typeface="+mj-lt"/>
            </a:endParaRPr>
          </a:p>
        </p:txBody>
      </p:sp>
      <p:pic>
        <p:nvPicPr>
          <p:cNvPr id="8" name="Picture Placeholder 7" descr="A cartoon of a person holding a large sandwich&#10;&#10;Description automatically generated">
            <a:extLst>
              <a:ext uri="{FF2B5EF4-FFF2-40B4-BE49-F238E27FC236}">
                <a16:creationId xmlns:a16="http://schemas.microsoft.com/office/drawing/2014/main" id="{9E36BEFE-0F67-6A9F-DD5C-ACC5BB7CE521}"/>
              </a:ext>
            </a:extLst>
          </p:cNvPr>
          <p:cNvPicPr>
            <a:picLocks noGrp="1" noChangeAspect="1"/>
          </p:cNvPicPr>
          <p:nvPr>
            <p:ph type="pic" idx="1"/>
          </p:nvPr>
        </p:nvPicPr>
        <p:blipFill rotWithShape="1">
          <a:blip r:embed="rId2"/>
          <a:srcRect t="4175" b="4175"/>
          <a:stretch/>
        </p:blipFill>
        <p:spPr>
          <a:xfrm>
            <a:off x="20" y="10"/>
            <a:ext cx="6717436" cy="6857990"/>
          </a:xfrm>
          <a:custGeom>
            <a:avLst/>
            <a:gdLst/>
            <a:ahLst/>
            <a:cxnLst/>
            <a:rect l="l" t="t" r="r" b="b"/>
            <a:pathLst>
              <a:path w="6717456" h="6858000">
                <a:moveTo>
                  <a:pt x="0" y="0"/>
                </a:moveTo>
                <a:lnTo>
                  <a:pt x="6149468" y="0"/>
                </a:lnTo>
                <a:lnTo>
                  <a:pt x="6202448" y="162605"/>
                </a:lnTo>
                <a:cubicBezTo>
                  <a:pt x="6535625" y="1263763"/>
                  <a:pt x="6717456" y="2453207"/>
                  <a:pt x="6717456" y="3694043"/>
                </a:cubicBezTo>
                <a:cubicBezTo>
                  <a:pt x="6717456" y="4757617"/>
                  <a:pt x="6583866" y="5783433"/>
                  <a:pt x="6335883" y="6748259"/>
                </a:cubicBezTo>
                <a:lnTo>
                  <a:pt x="6305198" y="6858000"/>
                </a:lnTo>
                <a:lnTo>
                  <a:pt x="0" y="6858000"/>
                </a:lnTo>
                <a:close/>
              </a:path>
            </a:pathLst>
          </a:custGeom>
          <a:effectLst>
            <a:outerShdw blurRad="50800" dist="38100" algn="l" rotWithShape="0">
              <a:schemeClr val="bg1">
                <a:lumMod val="85000"/>
                <a:alpha val="30000"/>
              </a:schemeClr>
            </a:outerShdw>
          </a:effectLst>
        </p:spPr>
      </p:pic>
      <p:sp>
        <p:nvSpPr>
          <p:cNvPr id="59" name="Rectangle 58">
            <a:extLst>
              <a:ext uri="{FF2B5EF4-FFF2-40B4-BE49-F238E27FC236}">
                <a16:creationId xmlns:a16="http://schemas.microsoft.com/office/drawing/2014/main" id="{D6297641-8B9F-4767-9606-8A1131322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89864"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 name="Rectangle 60">
            <a:extLst>
              <a:ext uri="{FF2B5EF4-FFF2-40B4-BE49-F238E27FC236}">
                <a16:creationId xmlns:a16="http://schemas.microsoft.com/office/drawing/2014/main" id="{D8F3CA65-EA00-46B4-9616-39E6853F7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572" y="2240371"/>
            <a:ext cx="420624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 Placeholder 3">
            <a:extLst>
              <a:ext uri="{FF2B5EF4-FFF2-40B4-BE49-F238E27FC236}">
                <a16:creationId xmlns:a16="http://schemas.microsoft.com/office/drawing/2014/main" id="{9967C0FA-AB1D-B7D6-FC88-49ABE075641B}"/>
              </a:ext>
            </a:extLst>
          </p:cNvPr>
          <p:cNvSpPr>
            <a:spLocks noGrp="1"/>
          </p:cNvSpPr>
          <p:nvPr>
            <p:ph type="body" sz="half" idx="2"/>
          </p:nvPr>
        </p:nvSpPr>
        <p:spPr>
          <a:xfrm>
            <a:off x="7255563" y="2364244"/>
            <a:ext cx="4280526" cy="4479315"/>
          </a:xfrm>
        </p:spPr>
        <p:txBody>
          <a:bodyPr vert="horz" lIns="91440" tIns="45720" rIns="91440" bIns="45720" rtlCol="0" anchor="t">
            <a:normAutofit fontScale="92500" lnSpcReduction="10000"/>
          </a:bodyPr>
          <a:lstStyle/>
          <a:p>
            <a:pPr algn="just">
              <a:buFont typeface="Arial" panose="020B0604020202020204" pitchFamily="34" charset="0"/>
              <a:buChar char="•"/>
            </a:pPr>
            <a:r>
              <a:rPr lang="en-US" sz="1600" dirty="0">
                <a:solidFill>
                  <a:schemeClr val="bg2"/>
                </a:solidFill>
                <a:ea typeface="+mn-lt"/>
                <a:cs typeface="+mn-lt"/>
              </a:rPr>
              <a:t> Our positioning strategy is based on three key factors: quality, convenience, and affordability. We aim to provide the best quality vada pav in town, using only fresh ingredients and authentic recipes. Our shop will be conveniently located in a high-traffic area, making it easy for customers to stop by and grab a quick bite. And finally, we will offer our vada pav at an affordable price point, making it accessible to everyone.</a:t>
            </a:r>
            <a:endParaRPr lang="en-US" sz="1600">
              <a:solidFill>
                <a:schemeClr val="bg2"/>
              </a:solidFill>
              <a:ea typeface="+mn-lt"/>
              <a:cs typeface="+mn-lt"/>
            </a:endParaRPr>
          </a:p>
          <a:p>
            <a:pPr algn="just">
              <a:buFont typeface="Arial" panose="020B0604020202020204" pitchFamily="34" charset="0"/>
              <a:buChar char="•"/>
            </a:pPr>
            <a:r>
              <a:rPr lang="en-US" sz="1600" dirty="0">
                <a:solidFill>
                  <a:schemeClr val="bg2"/>
                </a:solidFill>
                <a:ea typeface="+mn-lt"/>
                <a:cs typeface="+mn-lt"/>
              </a:rPr>
              <a:t> By focusing on these three factors, we believe that we can differentiate ourselves from the existing competition. While other shops may focus on one or two of these factors, we will excel in all three. This will not only attract new customers but also retain existing ones who are looking for a better overall experience.</a:t>
            </a:r>
            <a:endParaRPr lang="en-US" dirty="0">
              <a:solidFill>
                <a:schemeClr val="bg2"/>
              </a:solidFill>
              <a:ea typeface="+mn-lt"/>
              <a:cs typeface="+mn-lt"/>
            </a:endParaRPr>
          </a:p>
          <a:p>
            <a:pPr algn="just">
              <a:buFont typeface="Arial" panose="020B0604020202020204" pitchFamily="34" charset="0"/>
              <a:buChar char="•"/>
            </a:pPr>
            <a:endParaRPr lang="en-US" sz="1600" dirty="0">
              <a:solidFill>
                <a:schemeClr val="bg2"/>
              </a:solidFill>
              <a:ea typeface="+mn-lt"/>
              <a:cs typeface="+mn-lt"/>
            </a:endParaRPr>
          </a:p>
          <a:p>
            <a:pPr indent="-228600">
              <a:buFont typeface="Arial" panose="020B0604020202020204" pitchFamily="34" charset="0"/>
              <a:buChar char="•"/>
            </a:pPr>
            <a:endParaRPr lang="en-US" sz="1600" dirty="0">
              <a:solidFill>
                <a:schemeClr val="bg2"/>
              </a:solidFill>
            </a:endParaRPr>
          </a:p>
        </p:txBody>
      </p:sp>
    </p:spTree>
    <p:extLst>
      <p:ext uri="{BB962C8B-B14F-4D97-AF65-F5344CB8AC3E}">
        <p14:creationId xmlns:p14="http://schemas.microsoft.com/office/powerpoint/2010/main" val="4034964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6" name="Rectangle 65">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8" name="Rectangle 67">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0" name="Rectangle 69">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72" name="Rectangle 7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A person sitting at a desk with a computer and a cup&#10;&#10;Description automatically generated">
            <a:extLst>
              <a:ext uri="{FF2B5EF4-FFF2-40B4-BE49-F238E27FC236}">
                <a16:creationId xmlns:a16="http://schemas.microsoft.com/office/drawing/2014/main" id="{9E36BEFE-0F67-6A9F-DD5C-ACC5BB7CE521}"/>
              </a:ext>
            </a:extLst>
          </p:cNvPr>
          <p:cNvPicPr>
            <a:picLocks noGrp="1" noChangeAspect="1"/>
          </p:cNvPicPr>
          <p:nvPr>
            <p:ph type="pic" idx="1"/>
          </p:nvPr>
        </p:nvPicPr>
        <p:blipFill rotWithShape="1">
          <a:blip r:embed="rId2"/>
          <a:srcRect r="-2" b="29398"/>
          <a:stretch/>
        </p:blipFill>
        <p:spPr>
          <a:xfrm>
            <a:off x="5410407" y="45503"/>
            <a:ext cx="6781594" cy="6812498"/>
          </a:xfrm>
          <a:prstGeom prst="rect">
            <a:avLst/>
          </a:prstGeom>
        </p:spPr>
      </p:pic>
      <p:sp>
        <p:nvSpPr>
          <p:cNvPr id="74" name="Rectangle 73">
            <a:extLst>
              <a:ext uri="{FF2B5EF4-FFF2-40B4-BE49-F238E27FC236}">
                <a16:creationId xmlns:a16="http://schemas.microsoft.com/office/drawing/2014/main" id="{8A6DB0E6-E65F-4229-A5A0-2500203B6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E7FFD8-E4BD-7775-24E0-E19674AFAAC3}"/>
              </a:ext>
            </a:extLst>
          </p:cNvPr>
          <p:cNvSpPr>
            <a:spLocks noGrp="1"/>
          </p:cNvSpPr>
          <p:nvPr>
            <p:ph type="title"/>
          </p:nvPr>
        </p:nvSpPr>
        <p:spPr>
          <a:xfrm>
            <a:off x="371094" y="1138542"/>
            <a:ext cx="3438144" cy="931369"/>
          </a:xfrm>
        </p:spPr>
        <p:txBody>
          <a:bodyPr vert="horz" lIns="91440" tIns="45720" rIns="91440" bIns="45720" rtlCol="0" anchor="b">
            <a:normAutofit/>
          </a:bodyPr>
          <a:lstStyle/>
          <a:p>
            <a:pPr>
              <a:lnSpc>
                <a:spcPct val="90000"/>
              </a:lnSpc>
            </a:pPr>
            <a:r>
              <a:rPr lang="en-US" sz="2800" b="0"/>
              <a:t>Data Analysis and Insights</a:t>
            </a:r>
            <a:endParaRPr lang="en-US" sz="2800"/>
          </a:p>
        </p:txBody>
      </p:sp>
      <p:sp>
        <p:nvSpPr>
          <p:cNvPr id="76" name="Rectangle 7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8" name="Rectangle 7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 Placeholder 3">
            <a:extLst>
              <a:ext uri="{FF2B5EF4-FFF2-40B4-BE49-F238E27FC236}">
                <a16:creationId xmlns:a16="http://schemas.microsoft.com/office/drawing/2014/main" id="{9967C0FA-AB1D-B7D6-FC88-49ABE075641B}"/>
              </a:ext>
            </a:extLst>
          </p:cNvPr>
          <p:cNvSpPr>
            <a:spLocks noGrp="1"/>
          </p:cNvSpPr>
          <p:nvPr>
            <p:ph type="body" sz="half" idx="2"/>
          </p:nvPr>
        </p:nvSpPr>
        <p:spPr>
          <a:xfrm>
            <a:off x="371094" y="2536084"/>
            <a:ext cx="4974278" cy="4071616"/>
          </a:xfrm>
        </p:spPr>
        <p:txBody>
          <a:bodyPr vert="horz" lIns="91440" tIns="45720" rIns="91440" bIns="45720" rtlCol="0" anchor="t">
            <a:noAutofit/>
          </a:bodyPr>
          <a:lstStyle/>
          <a:p>
            <a:pPr indent="-228600">
              <a:lnSpc>
                <a:spcPct val="100000"/>
              </a:lnSpc>
              <a:buFont typeface="Arial" panose="020B0604020202020204" pitchFamily="34" charset="0"/>
              <a:buChar char="•"/>
            </a:pPr>
            <a:r>
              <a:rPr lang="en-US" sz="1500" dirty="0"/>
              <a:t>Data analysis is a crucial component of any business strategy. It involves examining large sets of data to uncover patterns, trends, and insights that can inform decision-making. By analyzing data, businesses can gain a deeper understanding of their customers, competitors, and market trends.</a:t>
            </a:r>
            <a:endParaRPr lang="en-US"/>
          </a:p>
          <a:p>
            <a:pPr indent="-228600">
              <a:lnSpc>
                <a:spcPct val="100000"/>
              </a:lnSpc>
              <a:buFont typeface="Arial" panose="020B0604020202020204" pitchFamily="34" charset="0"/>
              <a:buChar char="•"/>
            </a:pPr>
            <a:r>
              <a:rPr lang="en-US" sz="1500" dirty="0"/>
              <a:t>Data analysis can also help businesses identify areas for improvement and optimize their operations. For example, by analyzing sales data, a business can determine which products are selling well and which ones are not. This information can then be used to adjust pricing, marketing strategies, or even product offerings to better meet customer demand.</a:t>
            </a:r>
          </a:p>
          <a:p>
            <a:pPr indent="-228600">
              <a:lnSpc>
                <a:spcPct val="100000"/>
              </a:lnSpc>
              <a:buFont typeface="Arial" panose="020B0604020202020204" pitchFamily="34" charset="0"/>
              <a:buChar char="•"/>
            </a:pPr>
            <a:r>
              <a:rPr lang="en-US" sz="1500" dirty="0"/>
              <a:t>In short, data analysis is an essential tool for making informed business decisions. By leveraging the power of data, businesses can gain a competitive edge and stay ahead of the curve.</a:t>
            </a:r>
          </a:p>
          <a:p>
            <a:pPr indent="-228600">
              <a:lnSpc>
                <a:spcPct val="100000"/>
              </a:lnSpc>
              <a:buFont typeface="Arial" panose="020B0604020202020204" pitchFamily="34" charset="0"/>
              <a:buChar char="•"/>
            </a:pPr>
            <a:endParaRPr lang="en-US" sz="1200" dirty="0"/>
          </a:p>
          <a:p>
            <a:pPr indent="-228600">
              <a:lnSpc>
                <a:spcPct val="100000"/>
              </a:lnSpc>
              <a:buFont typeface="Arial" panose="020B0604020202020204" pitchFamily="34" charset="0"/>
              <a:buChar char="•"/>
            </a:pPr>
            <a:endParaRPr lang="en-US" sz="1200" dirty="0"/>
          </a:p>
        </p:txBody>
      </p:sp>
    </p:spTree>
    <p:extLst>
      <p:ext uri="{BB962C8B-B14F-4D97-AF65-F5344CB8AC3E}">
        <p14:creationId xmlns:p14="http://schemas.microsoft.com/office/powerpoint/2010/main" val="648483273"/>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6" name="Rectangle 65">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8" name="Rectangle 67">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0" name="Rectangle 69">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72" name="Rectangle 7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A graph with a arrow pointing up&#10;&#10;Description automatically generated">
            <a:extLst>
              <a:ext uri="{FF2B5EF4-FFF2-40B4-BE49-F238E27FC236}">
                <a16:creationId xmlns:a16="http://schemas.microsoft.com/office/drawing/2014/main" id="{9E36BEFE-0F67-6A9F-DD5C-ACC5BB7CE521}"/>
              </a:ext>
            </a:extLst>
          </p:cNvPr>
          <p:cNvPicPr>
            <a:picLocks noGrp="1" noChangeAspect="1"/>
          </p:cNvPicPr>
          <p:nvPr>
            <p:ph type="pic" idx="1"/>
          </p:nvPr>
        </p:nvPicPr>
        <p:blipFill rotWithShape="1">
          <a:blip r:embed="rId2"/>
          <a:srcRect t="6736" b="6736"/>
          <a:stretch/>
        </p:blipFill>
        <p:spPr>
          <a:xfrm>
            <a:off x="5410407" y="45503"/>
            <a:ext cx="6781594" cy="6812498"/>
          </a:xfrm>
          <a:prstGeom prst="rect">
            <a:avLst/>
          </a:prstGeom>
        </p:spPr>
      </p:pic>
      <p:sp>
        <p:nvSpPr>
          <p:cNvPr id="74" name="Rectangle 73">
            <a:extLst>
              <a:ext uri="{FF2B5EF4-FFF2-40B4-BE49-F238E27FC236}">
                <a16:creationId xmlns:a16="http://schemas.microsoft.com/office/drawing/2014/main" id="{8A6DB0E6-E65F-4229-A5A0-2500203B6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E7FFD8-E4BD-7775-24E0-E19674AFAAC3}"/>
              </a:ext>
            </a:extLst>
          </p:cNvPr>
          <p:cNvSpPr>
            <a:spLocks noGrp="1"/>
          </p:cNvSpPr>
          <p:nvPr>
            <p:ph type="title"/>
          </p:nvPr>
        </p:nvSpPr>
        <p:spPr>
          <a:xfrm>
            <a:off x="371094" y="1138542"/>
            <a:ext cx="3438144" cy="931369"/>
          </a:xfrm>
        </p:spPr>
        <p:txBody>
          <a:bodyPr vert="horz" lIns="91440" tIns="45720" rIns="91440" bIns="45720" rtlCol="0" anchor="b">
            <a:normAutofit/>
          </a:bodyPr>
          <a:lstStyle/>
          <a:p>
            <a:pPr>
              <a:lnSpc>
                <a:spcPct val="90000"/>
              </a:lnSpc>
            </a:pPr>
            <a:r>
              <a:rPr lang="en-US" sz="2800" b="0" dirty="0">
                <a:ea typeface="+mj-lt"/>
                <a:cs typeface="+mj-lt"/>
              </a:rPr>
              <a:t>Machine Learning and Data Science</a:t>
            </a:r>
            <a:endParaRPr lang="en-US" dirty="0"/>
          </a:p>
        </p:txBody>
      </p:sp>
      <p:sp>
        <p:nvSpPr>
          <p:cNvPr id="76" name="Rectangle 7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8" name="Rectangle 7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 Placeholder 3">
            <a:extLst>
              <a:ext uri="{FF2B5EF4-FFF2-40B4-BE49-F238E27FC236}">
                <a16:creationId xmlns:a16="http://schemas.microsoft.com/office/drawing/2014/main" id="{9967C0FA-AB1D-B7D6-FC88-49ABE075641B}"/>
              </a:ext>
            </a:extLst>
          </p:cNvPr>
          <p:cNvSpPr>
            <a:spLocks noGrp="1"/>
          </p:cNvSpPr>
          <p:nvPr>
            <p:ph type="body" sz="half" idx="2"/>
          </p:nvPr>
        </p:nvSpPr>
        <p:spPr>
          <a:xfrm>
            <a:off x="371094" y="2536084"/>
            <a:ext cx="4974278" cy="4071616"/>
          </a:xfrm>
        </p:spPr>
        <p:txBody>
          <a:bodyPr vert="horz" lIns="91440" tIns="45720" rIns="91440" bIns="45720" rtlCol="0" anchor="t">
            <a:noAutofit/>
          </a:bodyPr>
          <a:lstStyle/>
          <a:p>
            <a:pPr>
              <a:buFont typeface="Arial" panose="020B0604020202020204" pitchFamily="34" charset="0"/>
              <a:buChar char="•"/>
            </a:pPr>
            <a:r>
              <a:rPr lang="en-US" sz="1500" dirty="0">
                <a:ea typeface="+mn-lt"/>
                <a:cs typeface="+mn-lt"/>
              </a:rPr>
              <a:t> Machine learning and data science have become critical components in solving complex problems. In our case, we can leverage these technologies to analyze customer behavior and preferences. By analyzing this data, we can identify patterns and trends that will help us make informed decisions.</a:t>
            </a:r>
            <a:endParaRPr lang="en-US" sz="1500" dirty="0"/>
          </a:p>
          <a:p>
            <a:pPr>
              <a:buFont typeface="Arial" panose="020B0604020202020204" pitchFamily="34" charset="0"/>
              <a:buChar char="•"/>
            </a:pPr>
            <a:r>
              <a:rPr lang="en-US" sz="1500" dirty="0">
                <a:ea typeface="+mn-lt"/>
                <a:cs typeface="+mn-lt"/>
              </a:rPr>
              <a:t> Moreover, machine learning can help us optimize our operations by predicting demand and optimizing inventory levels. This will enable us to reduce waste and increase profitability. Additionally, we can use data science to identify new markets and opportunities for growth.</a:t>
            </a:r>
            <a:endParaRPr lang="en-US" dirty="0"/>
          </a:p>
        </p:txBody>
      </p:sp>
    </p:spTree>
    <p:extLst>
      <p:ext uri="{BB962C8B-B14F-4D97-AF65-F5344CB8AC3E}">
        <p14:creationId xmlns:p14="http://schemas.microsoft.com/office/powerpoint/2010/main" val="1124066410"/>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AccentBoxVTI">
  <a:themeElements>
    <a:clrScheme name="AccentBoxVTI">
      <a:dk1>
        <a:srgbClr val="000000"/>
      </a:dk1>
      <a:lt1>
        <a:sysClr val="window" lastClr="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Avenir">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docProps/app.xml><?xml version="1.0" encoding="utf-8"?>
<Properties xmlns="http://schemas.openxmlformats.org/officeDocument/2006/extended-properties" xmlns:vt="http://schemas.openxmlformats.org/officeDocument/2006/docPropsVTypes">
  <Template>office theme</Template>
  <TotalTime>2</TotalTime>
  <Words>735</Words>
  <Application>Microsoft Office PowerPoint</Application>
  <PresentationFormat>Widescreen</PresentationFormat>
  <Paragraphs>27</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Arial,Sans-Serif</vt:lpstr>
      <vt:lpstr>Calibri</vt:lpstr>
      <vt:lpstr>Neue Haas Grotesk Text Pro</vt:lpstr>
      <vt:lpstr>AccentBoxVTI</vt:lpstr>
      <vt:lpstr>PowerPoint Presentation</vt:lpstr>
      <vt:lpstr>Cracking the Wada Pav Code </vt:lpstr>
      <vt:lpstr>Introduction</vt:lpstr>
      <vt:lpstr>Understanding the Competition</vt:lpstr>
      <vt:lpstr>Differentiation Strategy</vt:lpstr>
      <vt:lpstr>Positioning Strategy</vt:lpstr>
      <vt:lpstr>Data Analysis and Insights</vt:lpstr>
      <vt:lpstr>Machine Learning and Data Science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john.gomes86@gmail.com</cp:lastModifiedBy>
  <cp:revision>136</cp:revision>
  <dcterms:created xsi:type="dcterms:W3CDTF">2023-08-19T14:59:01Z</dcterms:created>
  <dcterms:modified xsi:type="dcterms:W3CDTF">2023-08-19T15:44:48Z</dcterms:modified>
</cp:coreProperties>
</file>

<file path=docProps/thumbnail.jpeg>
</file>